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57" r:id="rId4"/>
    <p:sldId id="274" r:id="rId5"/>
    <p:sldId id="258" r:id="rId6"/>
    <p:sldId id="259" r:id="rId7"/>
    <p:sldId id="275" r:id="rId8"/>
    <p:sldId id="262" r:id="rId9"/>
    <p:sldId id="261" r:id="rId10"/>
    <p:sldId id="264" r:id="rId11"/>
    <p:sldId id="280" r:id="rId12"/>
    <p:sldId id="273" r:id="rId13"/>
    <p:sldId id="267" r:id="rId14"/>
    <p:sldId id="281" r:id="rId15"/>
    <p:sldId id="276" r:id="rId16"/>
    <p:sldId id="282" r:id="rId17"/>
    <p:sldId id="270" r:id="rId18"/>
    <p:sldId id="26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Clark" initials="LC" lastIdx="1" clrIdx="0">
    <p:extLst>
      <p:ext uri="{19B8F6BF-5375-455C-9EA6-DF929625EA0E}">
        <p15:presenceInfo xmlns:p15="http://schemas.microsoft.com/office/powerpoint/2012/main" userId="S-1-5-21-57989841-1637723038-682003330-1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86"/>
    <a:srgbClr val="E9EDF4"/>
    <a:srgbClr val="800080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6" autoAdjust="0"/>
  </p:normalViewPr>
  <p:slideViewPr>
    <p:cSldViewPr showGuides="1">
      <p:cViewPr varScale="1">
        <p:scale>
          <a:sx n="91" d="100"/>
          <a:sy n="91" d="100"/>
        </p:scale>
        <p:origin x="768" y="78"/>
      </p:cViewPr>
      <p:guideLst>
        <p:guide orient="horz" pos="2160"/>
        <p:guide pos="336"/>
      </p:guideLst>
    </p:cSldViewPr>
  </p:slideViewPr>
  <p:outlineViewPr>
    <p:cViewPr>
      <p:scale>
        <a:sx n="33" d="100"/>
        <a:sy n="33" d="100"/>
      </p:scale>
      <p:origin x="0" y="-39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9B8EF4-8601-41EE-8163-B38AABACFC1C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FDC3FF-AAFC-461C-9A12-7761D23A6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4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C3FF-AAFC-461C-9A12-7761D23A6D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5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863771"/>
            <a:ext cx="9144000" cy="994229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H:\Projects\US_92_PD&amp;E\PowerPoint_Template\fdot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31" y="254001"/>
            <a:ext cx="2115137" cy="9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ojects\US_92_PD&amp;E\PowerPoint_Template\us92-shie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41" y="1690914"/>
            <a:ext cx="1213004" cy="12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5312229"/>
            <a:ext cx="9144000" cy="55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297905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1C4486"/>
                </a:solidFill>
              </a:rPr>
              <a:t>SR 600 (US 92)</a:t>
            </a:r>
          </a:p>
          <a:p>
            <a:pPr algn="ctr"/>
            <a:r>
              <a:rPr lang="en-US" sz="3000" b="1" dirty="0" smtClean="0">
                <a:solidFill>
                  <a:srgbClr val="1C4486"/>
                </a:solidFill>
              </a:rPr>
              <a:t>PROJECT DEVELOPMENT &amp; ENVIRONMENT</a:t>
            </a:r>
            <a:endParaRPr lang="en-US" sz="3000" b="1" baseline="0" dirty="0" smtClean="0">
              <a:solidFill>
                <a:srgbClr val="1C4486"/>
              </a:solidFill>
            </a:endParaRPr>
          </a:p>
          <a:p>
            <a:pPr algn="ctr"/>
            <a:r>
              <a:rPr lang="en-US" sz="3000" b="1" baseline="0" dirty="0" smtClean="0">
                <a:solidFill>
                  <a:srgbClr val="1C4486"/>
                </a:solidFill>
              </a:rPr>
              <a:t>(</a:t>
            </a:r>
            <a:r>
              <a:rPr lang="en-US" sz="3000" b="1" baseline="0" dirty="0" err="1" smtClean="0">
                <a:solidFill>
                  <a:srgbClr val="1C4486"/>
                </a:solidFill>
              </a:rPr>
              <a:t>PD&amp;E</a:t>
            </a:r>
            <a:r>
              <a:rPr lang="en-US" sz="3000" b="1" baseline="0" dirty="0" smtClean="0">
                <a:solidFill>
                  <a:srgbClr val="1C4486"/>
                </a:solidFill>
              </a:rPr>
              <a:t>) STUDY RE-EVALUATION</a:t>
            </a:r>
            <a:endParaRPr lang="en-US" sz="3000" b="1" dirty="0">
              <a:solidFill>
                <a:srgbClr val="1C4486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5359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4486"/>
                </a:solidFill>
              </a:rPr>
              <a:t>FROM EAST OF I-4 TO EAST OF COUNTY LINE ROAD</a:t>
            </a:r>
            <a:endParaRPr lang="en-US" sz="2400" b="1" dirty="0">
              <a:solidFill>
                <a:srgbClr val="1C4486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1808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WPI</a:t>
            </a:r>
            <a:r>
              <a:rPr lang="en-US" sz="1800" b="1" dirty="0" smtClean="0">
                <a:solidFill>
                  <a:schemeClr val="bg1"/>
                </a:solidFill>
              </a:rPr>
              <a:t> Segment No.: 435749-1 | Hillsborough County, Florida | Date Goes Here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5615-877B-4344-B561-DBD460AB845B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1B6D-0070-445C-AC66-1BDB56EBA28F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863771"/>
            <a:ext cx="9144000" cy="994229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 descr="H:\Projects\US_92_PD&amp;E\PowerPoint_Template\fdot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31" y="254001"/>
            <a:ext cx="2115137" cy="9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rojects\US_92_PD&amp;E\PowerPoint_Template\us92-shiel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41" y="1690914"/>
            <a:ext cx="1213004" cy="12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5312229"/>
            <a:ext cx="9144000" cy="55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297905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1C4486"/>
                </a:solidFill>
              </a:rPr>
              <a:t>SR 600 (US 92)</a:t>
            </a:r>
          </a:p>
          <a:p>
            <a:pPr algn="ctr"/>
            <a:r>
              <a:rPr lang="en-US" sz="3000" b="1" dirty="0" smtClean="0">
                <a:solidFill>
                  <a:srgbClr val="1C4486"/>
                </a:solidFill>
              </a:rPr>
              <a:t>PROJECT DEVELOPMENT &amp; ENVIRONMENT</a:t>
            </a:r>
          </a:p>
          <a:p>
            <a:pPr algn="ctr"/>
            <a:r>
              <a:rPr lang="en-US" sz="3000" b="1" dirty="0" smtClean="0">
                <a:solidFill>
                  <a:srgbClr val="1C4486"/>
                </a:solidFill>
              </a:rPr>
              <a:t>(</a:t>
            </a:r>
            <a:r>
              <a:rPr lang="en-US" sz="3000" b="1" dirty="0" err="1" smtClean="0">
                <a:solidFill>
                  <a:srgbClr val="1C4486"/>
                </a:solidFill>
              </a:rPr>
              <a:t>PD&amp;E</a:t>
            </a:r>
            <a:r>
              <a:rPr lang="en-US" sz="3000" b="1" dirty="0" smtClean="0">
                <a:solidFill>
                  <a:srgbClr val="1C4486"/>
                </a:solidFill>
              </a:rPr>
              <a:t>) STUDY RE-EVALUATION</a:t>
            </a:r>
            <a:endParaRPr lang="en-US" sz="3000" b="1" dirty="0">
              <a:solidFill>
                <a:srgbClr val="1C4486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5359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4486"/>
                </a:solidFill>
              </a:rPr>
              <a:t>FROM I-4 TO COUNTY LINE ROAD</a:t>
            </a:r>
            <a:endParaRPr lang="en-US" sz="2400" b="1" dirty="0">
              <a:solidFill>
                <a:srgbClr val="1C4486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1808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WPI Segment No.: 435749-1 | Hillsborough County, Florida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8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14"/>
            <a:ext cx="5867400" cy="863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66B1-B06D-4E8B-ACAA-84EF293BB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697C-0F36-4247-89CE-6FB49FB47F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046-8386-4CC2-9C80-264AAFAEA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55F9-4E28-4D58-BF3D-7107AE0EAE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0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F648-C36D-441C-BF71-4A594602A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0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AF48-DCED-4D7A-8929-B4C2ACD82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41B-B46F-48B1-9A94-8FC3AF7BF4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7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EF29-89C7-427A-8DFE-A640A4FA0F3B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BC70-E04A-4030-A53D-6E9B49F35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72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BB71-96D0-435A-8C94-9290559338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7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7056-8D17-48C8-8AA8-C5BA1E935D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0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F1B-9C98-4B5E-89E2-AA2E3518920F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24F1-0319-4F61-849D-DA1105D95FF3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ECE7-3919-4047-B398-E4649EAB270E}" type="datetime1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557D-D45A-4F8A-A2C3-E0C95533F267}" type="datetime1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07C0-B8E7-4E82-A765-75FD06D530FF}" type="datetime1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01F0-FFA3-43D9-96E7-850EC24AAC2C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1157-EE0E-4EB6-B518-815428C0F0AC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3" y="1097280"/>
            <a:ext cx="8705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3ED3-DFDD-4B3B-8DA8-A854032103E2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215-8776-4CC7-A416-2051F5276A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H:\Projects\US_92_PD&amp;E\PowerPoint_Template\fdot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89" y="139683"/>
            <a:ext cx="1412458" cy="6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99" y="14514"/>
            <a:ext cx="59432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618291" y="235631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>
                <a:solidFill>
                  <a:schemeClr val="bg1"/>
                </a:solidFill>
              </a:rPr>
              <a:t>US 92 </a:t>
            </a:r>
            <a:r>
              <a:rPr lang="en-US" sz="1100" b="1" dirty="0" err="1" smtClean="0">
                <a:solidFill>
                  <a:schemeClr val="bg1"/>
                </a:solidFill>
              </a:rPr>
              <a:t>PD&amp;E</a:t>
            </a:r>
            <a:r>
              <a:rPr lang="en-US" sz="1100" b="1" dirty="0" smtClean="0">
                <a:solidFill>
                  <a:schemeClr val="bg1"/>
                </a:solidFill>
              </a:rPr>
              <a:t> STUDY</a:t>
            </a:r>
            <a:br>
              <a:rPr lang="en-US" sz="1100" b="1" dirty="0" smtClean="0">
                <a:solidFill>
                  <a:schemeClr val="bg1"/>
                </a:solidFill>
              </a:rPr>
            </a:br>
            <a:r>
              <a:rPr lang="en-US" sz="1100" b="1" dirty="0" smtClean="0">
                <a:solidFill>
                  <a:schemeClr val="bg1"/>
                </a:solidFill>
              </a:rPr>
              <a:t>RE-EVALUATION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5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B24C-4ED5-4E35-AB3D-4B0F00F78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215-8776-4CC7-A416-2051F5276A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 descr="H:\Projects\US_92_PD&amp;E\PowerPoint_Template\fdot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89" y="139683"/>
            <a:ext cx="1412458" cy="6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4514"/>
            <a:ext cx="42672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618291" y="235631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</a:rPr>
              <a:t>US 92 </a:t>
            </a:r>
            <a:r>
              <a:rPr lang="en-US" sz="1100" b="1" dirty="0" err="1" smtClean="0">
                <a:solidFill>
                  <a:prstClr val="white"/>
                </a:solidFill>
              </a:rPr>
              <a:t>PD&amp;E</a:t>
            </a:r>
            <a:r>
              <a:rPr lang="en-US" sz="1100" b="1" dirty="0" smtClean="0">
                <a:solidFill>
                  <a:prstClr val="white"/>
                </a:solidFill>
              </a:rPr>
              <a:t> STUDY</a:t>
            </a:r>
            <a:br>
              <a:rPr lang="en-US" sz="1100" b="1" dirty="0" smtClean="0">
                <a:solidFill>
                  <a:prstClr val="white"/>
                </a:solidFill>
              </a:rPr>
            </a:br>
            <a:r>
              <a:rPr lang="en-US" sz="1100" b="1" dirty="0" smtClean="0">
                <a:solidFill>
                  <a:prstClr val="white"/>
                </a:solidFill>
              </a:rPr>
              <a:t>RE-EVALUATION</a:t>
            </a:r>
            <a:endParaRPr lang="en-US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725"/>
            <a:ext cx="9144000" cy="4799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BUILD </a:t>
            </a:r>
            <a:r>
              <a:rPr lang="en-US" dirty="0"/>
              <a:t>ALTERNATIVE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Edwards Street to Mobley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3" y="1097280"/>
            <a:ext cx="8705088" cy="3099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Combination of directional and full median openings proposed</a:t>
            </a:r>
          </a:p>
          <a:p>
            <a:pPr lvl="1"/>
            <a:r>
              <a:rPr lang="en-US" dirty="0" smtClean="0"/>
              <a:t>Directional median openings allow some turns</a:t>
            </a:r>
          </a:p>
          <a:p>
            <a:pPr lvl="1"/>
            <a:r>
              <a:rPr lang="en-US" dirty="0" smtClean="0"/>
              <a:t>Full median openings allow turns in all directions</a:t>
            </a:r>
          </a:p>
          <a:p>
            <a:r>
              <a:rPr lang="en-US" dirty="0" smtClean="0"/>
              <a:t>Driveway and crossroad locations considered</a:t>
            </a:r>
          </a:p>
          <a:p>
            <a:r>
              <a:rPr lang="en-US" dirty="0" smtClean="0"/>
              <a:t>Access Management Class 5 spacing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57282"/>
              </p:ext>
            </p:extLst>
          </p:nvPr>
        </p:nvGraphicFramePr>
        <p:xfrm>
          <a:off x="694945" y="4114800"/>
          <a:ext cx="7735824" cy="252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424"/>
                <a:gridCol w="1219200"/>
                <a:gridCol w="1600200"/>
                <a:gridCol w="1295400"/>
                <a:gridCol w="762000"/>
                <a:gridCol w="1066800"/>
                <a:gridCol w="1066800"/>
              </a:tblGrid>
              <a:tr h="4318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Medians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Openings</a:t>
                      </a:r>
                      <a:endParaRPr lang="en-GB" baseline="30000" dirty="0" smtClean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Signal</a:t>
                      </a:r>
                      <a:endParaRPr lang="en-GB" baseline="30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Connection</a:t>
                      </a:r>
                      <a:endParaRPr lang="en-GB" sz="1800" baseline="30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More than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45 mph posted 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45 mph and less posted speed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088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Restrictive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2,640’</a:t>
                      </a:r>
                    </a:p>
                    <a:p>
                      <a:pPr algn="ctr"/>
                      <a:r>
                        <a:rPr lang="en-GB" sz="1050" dirty="0" smtClean="0"/>
                        <a:t>At </a:t>
                      </a:r>
                      <a:r>
                        <a:rPr lang="en-GB" sz="1050" u="sng" dirty="0" smtClean="0"/>
                        <a:t>greater than 45 </a:t>
                      </a:r>
                      <a:r>
                        <a:rPr lang="en-GB" sz="1050" dirty="0" smtClean="0"/>
                        <a:t>mph posted speed</a:t>
                      </a:r>
                      <a:endParaRPr lang="en-GB" sz="105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660’</a:t>
                      </a:r>
                      <a:endParaRPr lang="en-GB" baseline="30000" dirty="0" smtClean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30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440’</a:t>
                      </a:r>
                      <a:endParaRPr lang="en-GB" sz="1800" baseline="300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245’</a:t>
                      </a:r>
                      <a:endParaRPr 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0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1,320’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At </a:t>
                      </a:r>
                      <a:r>
                        <a:rPr lang="en-US" sz="1050" u="sng" dirty="0" smtClean="0"/>
                        <a:t>45 mph or less </a:t>
                      </a:r>
                      <a:r>
                        <a:rPr lang="en-US" sz="1050" dirty="0" smtClean="0"/>
                        <a:t>posted speed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 smtClean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NO-BUILD ALTERNATIVE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724400" y="1097280"/>
            <a:ext cx="4267200" cy="5853113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Disadvantages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Increased traffic congestion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Emergency vehicle access is degraded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Does not improve pedestrian or bicyclist safety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Increased user costs due to congestion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Not consistent with the identified needs of the corridor by the Hillsborough Metropolitan Planning Organization</a:t>
            </a:r>
          </a:p>
          <a:p>
            <a:endParaRPr lang="en-US" sz="2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10312" y="1097280"/>
            <a:ext cx="466648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>
                <a:solidFill>
                  <a:prstClr val="black"/>
                </a:solidFill>
              </a:rPr>
              <a:t>Advantages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No acquisition of right-of-way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No design, right-of-way or construction costs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No inconvenience to the public during construction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No construction impacts to natural, physical, and social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ALTERNATIVE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724400" y="1097280"/>
            <a:ext cx="4267200" cy="5853113"/>
          </a:xfrm>
        </p:spPr>
        <p:txBody>
          <a:bodyPr>
            <a:normAutofit/>
          </a:bodyPr>
          <a:lstStyle/>
          <a:p>
            <a:r>
              <a:rPr lang="en-US" sz="2700" dirty="0"/>
              <a:t>Disadvantages</a:t>
            </a:r>
          </a:p>
          <a:p>
            <a:pPr lvl="1"/>
            <a:r>
              <a:rPr lang="en-US" sz="2400" dirty="0"/>
              <a:t>Additional right-of-way needed</a:t>
            </a:r>
          </a:p>
          <a:p>
            <a:pPr lvl="1"/>
            <a:r>
              <a:rPr lang="en-US" sz="2400" dirty="0"/>
              <a:t>Design, right-of-way, and construction costs</a:t>
            </a:r>
          </a:p>
          <a:p>
            <a:pPr lvl="1"/>
            <a:r>
              <a:rPr lang="en-US" sz="2400" dirty="0"/>
              <a:t>Inconvenience to the public during construction</a:t>
            </a:r>
          </a:p>
          <a:p>
            <a:pPr lvl="1"/>
            <a:r>
              <a:rPr lang="en-US" sz="2400" dirty="0"/>
              <a:t>Construction impacts to natural, physical, and social environment</a:t>
            </a:r>
          </a:p>
          <a:p>
            <a:endParaRPr lang="en-US" sz="2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10312" y="1097280"/>
            <a:ext cx="4514088" cy="5532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700" dirty="0">
                <a:solidFill>
                  <a:prstClr val="black"/>
                </a:solidFill>
              </a:rPr>
              <a:t>Advantages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Reduced traffic congestion </a:t>
            </a:r>
            <a:r>
              <a:rPr lang="en-US" sz="2400" dirty="0" smtClean="0">
                <a:solidFill>
                  <a:prstClr val="black"/>
                </a:solidFill>
              </a:rPr>
              <a:t>and </a:t>
            </a:r>
            <a:r>
              <a:rPr lang="en-US" sz="2400" dirty="0">
                <a:solidFill>
                  <a:prstClr val="black"/>
                </a:solidFill>
              </a:rPr>
              <a:t>intersection delay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Reduced potential for crashes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Reduced vehicle emissions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Improved emergency vehicle response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Improved pedestrian and bicyclist safety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onsistent </a:t>
            </a:r>
            <a:r>
              <a:rPr lang="en-US" sz="2400" dirty="0">
                <a:solidFill>
                  <a:prstClr val="black"/>
                </a:solidFill>
              </a:rPr>
              <a:t>with the identified needs of the corridor by the Hillsborough Metropolitan Planning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SCHEDULE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6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 92 from Kingsway Road to McIntosh Road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80188"/>
              </p:ext>
            </p:extLst>
          </p:nvPr>
        </p:nvGraphicFramePr>
        <p:xfrm>
          <a:off x="853440" y="2730500"/>
          <a:ext cx="78333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3581400"/>
                <a:gridCol w="1226820"/>
                <a:gridCol w="1592580"/>
              </a:tblGrid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Funding Document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Fiscal Year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Funding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Amount </a:t>
                      </a:r>
                      <a:r>
                        <a:rPr lang="en-GB" baseline="30000" dirty="0" smtClean="0"/>
                        <a:t>1</a:t>
                      </a:r>
                    </a:p>
                  </a:txBody>
                  <a:tcPr anchor="ctr"/>
                </a:tc>
              </a:tr>
              <a:tr h="54737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FDOT Five-Year Adopted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Work Program FY 2016-2021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$2,042,000</a:t>
                      </a:r>
                      <a:endParaRPr lang="en-GB" baseline="30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14143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Year of expenditure cost </a:t>
            </a:r>
          </a:p>
        </p:txBody>
      </p:sp>
    </p:spTree>
    <p:extLst>
      <p:ext uri="{BB962C8B-B14F-4D97-AF65-F5344CB8AC3E}">
        <p14:creationId xmlns:p14="http://schemas.microsoft.com/office/powerpoint/2010/main" val="2276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SCHEDULE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60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 </a:t>
            </a:r>
            <a:r>
              <a:rPr lang="en-US" sz="3600" dirty="0"/>
              <a:t>92 from McIntosh </a:t>
            </a:r>
            <a:r>
              <a:rPr lang="en-US" sz="3600" dirty="0" smtClean="0"/>
              <a:t>Road </a:t>
            </a:r>
            <a:r>
              <a:rPr lang="en-US" sz="3600" dirty="0"/>
              <a:t>to </a:t>
            </a:r>
            <a:endParaRPr lang="en-US" sz="3600" dirty="0" smtClean="0"/>
          </a:p>
          <a:p>
            <a:pPr algn="ctr"/>
            <a:r>
              <a:rPr lang="en-US" sz="3600" dirty="0" smtClean="0"/>
              <a:t>SR 566 (Thonotosassa Road)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80940"/>
              </p:ext>
            </p:extLst>
          </p:nvPr>
        </p:nvGraphicFramePr>
        <p:xfrm>
          <a:off x="853440" y="2730500"/>
          <a:ext cx="78333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3581400"/>
                <a:gridCol w="1226820"/>
                <a:gridCol w="1592580"/>
              </a:tblGrid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Funding Document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Fiscal Year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Funding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Amount </a:t>
                      </a:r>
                      <a:r>
                        <a:rPr lang="en-GB" baseline="30000" dirty="0" smtClean="0"/>
                        <a:t>1</a:t>
                      </a:r>
                    </a:p>
                  </a:txBody>
                  <a:tcPr anchor="ctr"/>
                </a:tc>
              </a:tr>
              <a:tr h="54737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FDOT Five-Year Adopted Work Program FY 2016-2021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$5,446,000</a:t>
                      </a:r>
                      <a:endParaRPr lang="en-GB" baseline="30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14143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Year of expenditure cost </a:t>
            </a:r>
          </a:p>
        </p:txBody>
      </p:sp>
    </p:spTree>
    <p:extLst>
      <p:ext uri="{BB962C8B-B14F-4D97-AF65-F5344CB8AC3E}">
        <p14:creationId xmlns:p14="http://schemas.microsoft.com/office/powerpoint/2010/main" val="3593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STATUS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Re-evaluation began January 2015</a:t>
            </a:r>
          </a:p>
          <a:p>
            <a:r>
              <a:rPr lang="en-US" dirty="0" smtClean="0"/>
              <a:t>Small group meetings are currently planned with local community organizations</a:t>
            </a:r>
          </a:p>
          <a:p>
            <a:r>
              <a:rPr lang="en-US" dirty="0" smtClean="0"/>
              <a:t>Public hearing - late fall of 2016</a:t>
            </a:r>
          </a:p>
          <a:p>
            <a:r>
              <a:rPr lang="en-US" dirty="0" smtClean="0"/>
              <a:t>PD&amp;E study </a:t>
            </a:r>
            <a:r>
              <a:rPr lang="en-US" dirty="0"/>
              <a:t>r</a:t>
            </a:r>
            <a:r>
              <a:rPr lang="en-US" dirty="0" smtClean="0"/>
              <a:t>e-evaluation completion - end of 2016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COMMENTS/QUESTIONS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0313" y="1097281"/>
            <a:ext cx="8770568" cy="134112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600" dirty="0" smtClean="0"/>
              <a:t>http://active.fdotd7studies.com/sr600/i4-to-county-line/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1" t="15333" r="10716" b="65057"/>
          <a:stretch/>
        </p:blipFill>
        <p:spPr bwMode="auto">
          <a:xfrm>
            <a:off x="163118" y="2514600"/>
            <a:ext cx="8817763" cy="181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begins at Garden Lane (East of I-4)</a:t>
            </a:r>
          </a:p>
          <a:p>
            <a:r>
              <a:rPr lang="en-US" dirty="0" smtClean="0"/>
              <a:t>Project ends at County Line Road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2399" y="3188732"/>
            <a:ext cx="8458201" cy="28971"/>
          </a:xfrm>
          <a:prstGeom prst="line">
            <a:avLst/>
          </a:prstGeom>
          <a:ln w="38100">
            <a:solidFill>
              <a:srgbClr val="1C4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2400" y="3039053"/>
            <a:ext cx="0" cy="304800"/>
          </a:xfrm>
          <a:prstGeom prst="line">
            <a:avLst/>
          </a:prstGeom>
          <a:ln w="38100">
            <a:solidFill>
              <a:srgbClr val="1C4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10600" y="3039053"/>
            <a:ext cx="0" cy="304800"/>
          </a:xfrm>
          <a:prstGeom prst="line">
            <a:avLst/>
          </a:prstGeom>
          <a:ln w="38100">
            <a:solidFill>
              <a:srgbClr val="1C4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2819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 miles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22" y="3680404"/>
            <a:ext cx="8778123" cy="26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93837"/>
            <a:ext cx="5943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US 92 is:</a:t>
            </a:r>
          </a:p>
          <a:p>
            <a:r>
              <a:rPr lang="en-US" dirty="0" smtClean="0"/>
              <a:t>Major east-west roadway through Hillsborough County</a:t>
            </a:r>
          </a:p>
          <a:p>
            <a:r>
              <a:rPr lang="en-US" dirty="0" smtClean="0"/>
              <a:t>Important in Tampa Bay area regional transportation network</a:t>
            </a:r>
          </a:p>
          <a:p>
            <a:r>
              <a:rPr lang="en-US" dirty="0" smtClean="0"/>
              <a:t>Project will increase capacity and improve safety</a:t>
            </a:r>
          </a:p>
          <a:p>
            <a:r>
              <a:rPr lang="en-US" dirty="0" smtClean="0"/>
              <a:t>Four-lane improvement from Garden Lane to Mobley Street and from Park Road to County Line Road</a:t>
            </a:r>
          </a:p>
          <a:p>
            <a:r>
              <a:rPr lang="en-US" dirty="0" smtClean="0"/>
              <a:t>No-build through Plant City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73" y="3810000"/>
            <a:ext cx="2401454" cy="180109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73" y="1704109"/>
            <a:ext cx="2401454" cy="180109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PD&amp;E STUDY PROCESS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Re-evaluation of the original PD&amp;E Study approved by the Federal Highway Administration on March 24, 1994</a:t>
            </a:r>
          </a:p>
          <a:p>
            <a:r>
              <a:rPr lang="en-US" dirty="0" smtClean="0"/>
              <a:t>Re-evaluation of proposed improvements includes:</a:t>
            </a:r>
          </a:p>
          <a:p>
            <a:pPr lvl="1"/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Engineering aspects</a:t>
            </a:r>
          </a:p>
          <a:p>
            <a:pPr lvl="1"/>
            <a:r>
              <a:rPr lang="en-US" dirty="0" smtClean="0"/>
              <a:t>Environmental aspects</a:t>
            </a:r>
          </a:p>
          <a:p>
            <a:pPr lvl="1"/>
            <a:r>
              <a:rPr lang="en-US" dirty="0" smtClean="0"/>
              <a:t>Public and agency input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Future estimated traffic volumes will cause US 92 to operate below desired standards</a:t>
            </a:r>
          </a:p>
          <a:p>
            <a:r>
              <a:rPr lang="en-US" dirty="0" smtClean="0"/>
              <a:t>Transportation Planning</a:t>
            </a:r>
          </a:p>
          <a:p>
            <a:pPr lvl="1"/>
            <a:r>
              <a:rPr lang="en-US" dirty="0" smtClean="0"/>
              <a:t>US 92 from US 301 to CR 579 (Mango Road) and from Park Road to County Line Road </a:t>
            </a:r>
          </a:p>
          <a:p>
            <a:pPr lvl="2"/>
            <a:r>
              <a:rPr lang="en-US" dirty="0" smtClean="0"/>
              <a:t>Included in the Imagine 2040: Hillsborough County MPO Long Range Transportation Plan Cost Feasible Plan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Crash data shows that the average five-year crash rate is higher than the statewide average </a:t>
            </a:r>
          </a:p>
          <a:p>
            <a:r>
              <a:rPr lang="en-US" dirty="0" smtClean="0"/>
              <a:t>Socioeconomic Demand</a:t>
            </a:r>
          </a:p>
          <a:p>
            <a:pPr lvl="1"/>
            <a:r>
              <a:rPr lang="en-US" dirty="0" smtClean="0"/>
              <a:t>Projected regional growth will increase traffic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BUILD ALTERNATIVE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Four typical sections are proposed for the project:</a:t>
            </a:r>
          </a:p>
          <a:p>
            <a:pPr lvl="1"/>
            <a:r>
              <a:rPr lang="en-US" dirty="0" smtClean="0"/>
              <a:t>Garden Lane to west of I-4 overpass and east of I-4 overpass to east of Crow Wing Drive (purple area)</a:t>
            </a:r>
          </a:p>
          <a:p>
            <a:pPr lvl="1"/>
            <a:r>
              <a:rPr lang="en-US" dirty="0" smtClean="0"/>
              <a:t>West of I-4 overpass to east of I-4 overpass (yellow area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East of Crow Wing Drive to Edwards Street and east of Park </a:t>
            </a:r>
            <a:r>
              <a:rPr lang="en-US" dirty="0"/>
              <a:t>Road to County Line </a:t>
            </a:r>
            <a:r>
              <a:rPr lang="en-US" dirty="0" smtClean="0"/>
              <a:t>Road (orange area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Edwards Street to Mobley Street (blue area)</a:t>
            </a:r>
          </a:p>
          <a:p>
            <a:r>
              <a:rPr lang="en-US" dirty="0" smtClean="0"/>
              <a:t>No-build </a:t>
            </a:r>
          </a:p>
          <a:p>
            <a:pPr lvl="1"/>
            <a:r>
              <a:rPr lang="en-US" dirty="0" smtClean="0"/>
              <a:t>Mobley Street to west of Park Road (green area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Segments 5-9, and 11 (Typical Section B - Orange)</a:t>
            </a:r>
          </a:p>
          <a:p>
            <a:pPr lvl="1"/>
            <a:r>
              <a:rPr lang="en-US" dirty="0" smtClean="0"/>
              <a:t>Segment 10 (No-build alternative - Teal)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343400"/>
            <a:ext cx="8077200" cy="24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BUILD ALTERNATIVE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" y="1838960"/>
            <a:ext cx="9143999" cy="49066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Garden Lane to west of I-4 overpass </a:t>
            </a:r>
          </a:p>
          <a:p>
            <a:r>
              <a:rPr lang="en-US" dirty="0" smtClean="0"/>
              <a:t>East of I-4 overpass to east of Crow Wing 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3999" cy="4744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BUILD ALTERNATIVE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of I-4 overpass to east of I-4 overpass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BUILD </a:t>
            </a:r>
            <a:r>
              <a:rPr lang="en-US" dirty="0"/>
              <a:t>ALTERNATIVE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8215-8776-4CC7-A416-2051F5276A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9144000" cy="49930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of Crow Wing Drive to Edwards Street</a:t>
            </a:r>
          </a:p>
          <a:p>
            <a:r>
              <a:rPr lang="en-US" dirty="0"/>
              <a:t>East of Park Road to County Line </a:t>
            </a:r>
            <a:r>
              <a:rPr lang="en-US" dirty="0" smtClean="0"/>
              <a:t>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689</Words>
  <Application>Microsoft Office PowerPoint</Application>
  <PresentationFormat>On-screen Show (4:3)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1_Office Theme</vt:lpstr>
      <vt:lpstr>PowerPoint Presentation</vt:lpstr>
      <vt:lpstr>PROJECT LOCATION</vt:lpstr>
      <vt:lpstr>PROJECT DESCRIPTION</vt:lpstr>
      <vt:lpstr>PD&amp;E STUDY PROCESS</vt:lpstr>
      <vt:lpstr>PROJECT NEED</vt:lpstr>
      <vt:lpstr>RECOMMENDED BUILD ALTERNATIVE</vt:lpstr>
      <vt:lpstr>RECOMMENDED BUILD ALTERNATIVE</vt:lpstr>
      <vt:lpstr>RECOMMENDED BUILD ALTERNATIVE</vt:lpstr>
      <vt:lpstr>RECOMMENDED BUILD ALTERNATIVE</vt:lpstr>
      <vt:lpstr>RECOMMENDED BUILD ALTERNATIVE</vt:lpstr>
      <vt:lpstr>ACCESS MANAGEMENT</vt:lpstr>
      <vt:lpstr>NO-BUILD ALTERNATIVE</vt:lpstr>
      <vt:lpstr>BUILD ALTERNATIVE</vt:lpstr>
      <vt:lpstr>FUNDING SCHEDULE</vt:lpstr>
      <vt:lpstr>FUNDING SCHEDULE</vt:lpstr>
      <vt:lpstr>PROJECT STATUS</vt:lpstr>
      <vt:lpstr>COMMENTS/QUESTIONS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Ruth, David L.</dc:creator>
  <cp:lastModifiedBy>Alex Hull</cp:lastModifiedBy>
  <cp:revision>101</cp:revision>
  <cp:lastPrinted>2016-03-14T16:05:25Z</cp:lastPrinted>
  <dcterms:created xsi:type="dcterms:W3CDTF">2016-03-04T13:03:47Z</dcterms:created>
  <dcterms:modified xsi:type="dcterms:W3CDTF">2016-03-14T17:43:27Z</dcterms:modified>
</cp:coreProperties>
</file>